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7D6A0-4A63-4563-B57D-7B7D4B41104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13865-9D93-44F0-8C74-BDCC1E07C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7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FAA4-AC80-4AD0-9984-1CBEECC07F30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948D4-6E74-4FBF-98EC-960C85D84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01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7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9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4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4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5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86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5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0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9/17/2024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1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1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8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1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1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7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8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2D5B-31EF-4733-BF3D-2D30C3941EA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D38E-D43C-430F-A816-744428942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069" y="987424"/>
            <a:ext cx="4855777" cy="236972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Sassoon Infant Std" panose="020B0503020103030203" pitchFamily="34" charset="0"/>
              </a:rPr>
              <a:t>Welcome to Hamble </a:t>
            </a:r>
            <a:r>
              <a:rPr lang="en-US" sz="4000" dirty="0" smtClean="0">
                <a:latin typeface="Sassoon Infant Std" panose="020B0503020103030203" pitchFamily="34" charset="0"/>
              </a:rPr>
              <a:t>Class </a:t>
            </a:r>
            <a:endParaRPr lang="en-US" sz="4000" dirty="0">
              <a:latin typeface="Sassoon Infant Std" panose="020B050302010303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2926" y="4534324"/>
            <a:ext cx="3932237" cy="1326726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Sassoon Infant Std" panose="020B0503020103030203" pitchFamily="34" charset="0"/>
              </a:rPr>
              <a:t>2024 </a:t>
            </a:r>
            <a:r>
              <a:rPr lang="en-US" sz="2000" dirty="0">
                <a:latin typeface="Sassoon Infant Std" panose="020B0503020103030203" pitchFamily="34" charset="0"/>
              </a:rPr>
              <a:t>– </a:t>
            </a:r>
            <a:r>
              <a:rPr lang="en-US" sz="2000" dirty="0" smtClean="0">
                <a:latin typeface="Sassoon Infant Std" panose="020B0503020103030203" pitchFamily="34" charset="0"/>
              </a:rPr>
              <a:t>2025</a:t>
            </a:r>
            <a:endParaRPr lang="en-US" sz="2000" dirty="0">
              <a:latin typeface="Sassoon Infant Std" panose="020B0503020103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2" b="96429" l="2529" r="96101">
                        <a14:foregroundMark x1="33614" y1="27416" x2="33614" y2="27416"/>
                        <a14:foregroundMark x1="33825" y1="30987" x2="33825" y2="30987"/>
                        <a14:foregroundMark x1="57323" y1="39286" x2="57323" y2="39286"/>
                        <a14:foregroundMark x1="59220" y1="38761" x2="59220" y2="38761"/>
                        <a14:foregroundMark x1="55954" y1="38761" x2="55954" y2="38761"/>
                        <a14:foregroundMark x1="55216" y1="40651" x2="55216" y2="40651"/>
                        <a14:foregroundMark x1="57850" y1="42227" x2="57850" y2="42227"/>
                        <a14:foregroundMark x1="57007" y1="30987" x2="57007" y2="30987"/>
                        <a14:foregroundMark x1="57850" y1="30462" x2="57850" y2="30462"/>
                        <a14:foregroundMark x1="57640" y1="33929" x2="57640" y2="33929"/>
                        <a14:foregroundMark x1="53635" y1="41912" x2="53635" y2="41912"/>
                        <a14:foregroundMark x1="61855" y1="41807" x2="61855" y2="41807"/>
                        <a14:foregroundMark x1="65227" y1="40651" x2="65227" y2="40651"/>
                        <a14:foregroundMark x1="73446" y1="43382" x2="73446" y2="43382"/>
                        <a14:foregroundMark x1="71549" y1="38761" x2="71549" y2="38761"/>
                        <a14:foregroundMark x1="70706" y1="37605" x2="70706" y2="37605"/>
                        <a14:foregroundMark x1="55848" y1="32563" x2="55848" y2="32563"/>
                        <a14:foregroundMark x1="37092" y1="44853" x2="37092" y2="44853"/>
                        <a14:foregroundMark x1="38040" y1="32353" x2="38040" y2="32353"/>
                        <a14:foregroundMark x1="39621" y1="32143" x2="39621" y2="32143"/>
                        <a14:foregroundMark x1="30980" y1="28676" x2="30980" y2="28676"/>
                        <a14:foregroundMark x1="35722" y1="36555" x2="35722" y2="36555"/>
                        <a14:foregroundMark x1="33930" y1="26471" x2="33930" y2="26471"/>
                        <a14:foregroundMark x1="57745" y1="68067" x2="57745" y2="68067"/>
                        <a14:foregroundMark x1="65121" y1="74685" x2="65121" y2="74685"/>
                        <a14:foregroundMark x1="64594" y1="71849" x2="64594" y2="71849"/>
                        <a14:foregroundMark x1="69442" y1="72059" x2="69442" y2="72059"/>
                        <a14:foregroundMark x1="71128" y1="72689" x2="71128" y2="72689"/>
                        <a14:foregroundMark x1="28240" y1="66702" x2="28240" y2="66702"/>
                        <a14:foregroundMark x1="31191" y1="65546" x2="31191" y2="65546"/>
                        <a14:foregroundMark x1="34457" y1="62395" x2="34457" y2="62395"/>
                        <a14:foregroundMark x1="34352" y1="58929" x2="34352" y2="58929"/>
                        <a14:foregroundMark x1="36776" y1="59139" x2="36776" y2="59139"/>
                        <a14:foregroundMark x1="36776" y1="59139" x2="36776" y2="59139"/>
                        <a14:foregroundMark x1="34879" y1="65126" x2="34879" y2="65126"/>
                        <a14:foregroundMark x1="35616" y1="65126" x2="35616" y2="65126"/>
                        <a14:foregroundMark x1="29821" y1="61450" x2="29821" y2="61450"/>
                        <a14:foregroundMark x1="24974" y1="63550" x2="24974" y2="63550"/>
                        <a14:foregroundMark x1="24131" y1="63866" x2="24131" y2="63866"/>
                        <a14:foregroundMark x1="25817" y1="67017" x2="25817" y2="67017"/>
                        <a14:foregroundMark x1="28662" y1="71744" x2="28662" y2="71744"/>
                        <a14:foregroundMark x1="28662" y1="69433" x2="28662" y2="69433"/>
                        <a14:foregroundMark x1="28240" y1="64916" x2="28240" y2="64916"/>
                        <a14:foregroundMark x1="27503" y1="62080" x2="27503" y2="62080"/>
                        <a14:foregroundMark x1="26027" y1="60609" x2="26027" y2="60609"/>
                        <a14:foregroundMark x1="25817" y1="69538" x2="25817" y2="69538"/>
                        <a14:foregroundMark x1="33720" y1="57143" x2="33720" y2="57143"/>
                        <a14:foregroundMark x1="66702" y1="36555" x2="66702" y2="36555"/>
                        <a14:foregroundMark x1="65437" y1="38340" x2="65437" y2="38340"/>
                        <a14:foregroundMark x1="63857" y1="39181" x2="63857" y2="39181"/>
                        <a14:foregroundMark x1="60274" y1="40966" x2="60274" y2="40966"/>
                        <a14:foregroundMark x1="57007" y1="35714" x2="57007" y2="35714"/>
                        <a14:foregroundMark x1="55321" y1="27731" x2="55321" y2="27731"/>
                        <a14:foregroundMark x1="59431" y1="25945" x2="59431" y2="25945"/>
                        <a14:foregroundMark x1="58061" y1="43592" x2="58061" y2="43592"/>
                        <a14:foregroundMark x1="64278" y1="45588" x2="64278" y2="45588"/>
                        <a14:foregroundMark x1="61538" y1="39916" x2="61538" y2="39916"/>
                        <a14:foregroundMark x1="70495" y1="40861" x2="70495" y2="40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68" y="199655"/>
            <a:ext cx="1548051" cy="15529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251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849956"/>
          </a:xfrm>
        </p:spPr>
        <p:txBody>
          <a:bodyPr/>
          <a:lstStyle/>
          <a:p>
            <a:pPr algn="ctr"/>
            <a:r>
              <a:rPr lang="en-US" b="1" dirty="0">
                <a:latin typeface="Sassoon Infant Std" panose="020B0503020103030203" pitchFamily="34" charset="0"/>
              </a:rPr>
              <a:t>Home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2269103"/>
            <a:ext cx="9418911" cy="49967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en-GB" sz="2400" dirty="0">
              <a:latin typeface="Sassoon Infant Std"/>
            </a:endParaRPr>
          </a:p>
          <a:p>
            <a:pPr marL="0" indent="0" algn="just">
              <a:buNone/>
            </a:pPr>
            <a:endParaRPr lang="en-GB" sz="2400" dirty="0">
              <a:latin typeface="Sassoon Infant Std" panose="020B0503020103030203" pitchFamily="34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Sassoon Infant Std"/>
              </a:rPr>
              <a:t>Home learning for Reception will start after October half term. Communication and language will be our focus. This will be set on Tapestry. </a:t>
            </a:r>
            <a:endParaRPr lang="en-GB" sz="2400" dirty="0">
              <a:latin typeface="Sassoon Infant Std"/>
            </a:endParaRPr>
          </a:p>
          <a:p>
            <a:pPr marL="0" indent="0" algn="just">
              <a:buNone/>
            </a:pPr>
            <a:r>
              <a:rPr lang="en-GB" sz="2400" dirty="0">
                <a:latin typeface="Sassoon Infant Std" panose="020B0503020103030203" pitchFamily="34" charset="0"/>
              </a:rPr>
              <a:t> </a:t>
            </a:r>
          </a:p>
          <a:p>
            <a:endParaRPr lang="en-GB" sz="2400" dirty="0">
              <a:latin typeface="Sassoon Infant Std" panose="020B0503020103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440" y="1553428"/>
            <a:ext cx="2562235" cy="6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6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849956"/>
          </a:xfrm>
        </p:spPr>
        <p:txBody>
          <a:bodyPr/>
          <a:lstStyle/>
          <a:p>
            <a:pPr algn="ctr"/>
            <a:r>
              <a:rPr lang="en-US" b="1" dirty="0">
                <a:latin typeface="Sassoon Infant Std" panose="020B0503020103030203" pitchFamily="34" charset="0"/>
              </a:rPr>
              <a:t>Home Learning – Reading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9601202" cy="45005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Sassoon Infant Std" panose="020B0503020103030203" pitchFamily="34" charset="0"/>
              </a:rPr>
              <a:t>Reading with and to your child helps them to access all areas of the curriculum – this can’t be done too much!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Promoting a love for reading is key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There is more </a:t>
            </a:r>
            <a:r>
              <a:rPr lang="en-GB" sz="2400" dirty="0" smtClean="0">
                <a:latin typeface="Sassoon Infant Std" panose="020B0503020103030203" pitchFamily="34" charset="0"/>
              </a:rPr>
              <a:t>to </a:t>
            </a:r>
            <a:r>
              <a:rPr lang="en-GB" sz="2400" dirty="0">
                <a:latin typeface="Sassoon Infant Std" panose="020B0503020103030203" pitchFamily="34" charset="0"/>
              </a:rPr>
              <a:t>reading than just </a:t>
            </a:r>
            <a:r>
              <a:rPr lang="en-GB" sz="2400" dirty="0" smtClean="0">
                <a:latin typeface="Sassoon Infant Std" panose="020B0503020103030203" pitchFamily="34" charset="0"/>
              </a:rPr>
              <a:t>‘reading’ </a:t>
            </a:r>
            <a:r>
              <a:rPr lang="en-GB" sz="2400" dirty="0">
                <a:latin typeface="Sassoon Infant Std" panose="020B0503020103030203" pitchFamily="34" charset="0"/>
              </a:rPr>
              <a:t>– exploring the cover, blurb, making predictions, looking at vocabulary… </a:t>
            </a:r>
          </a:p>
          <a:p>
            <a:r>
              <a:rPr lang="en-GB" sz="2400" dirty="0">
                <a:latin typeface="Sassoon Infant Std" panose="020B0503020103030203" pitchFamily="34" charset="0"/>
              </a:rPr>
              <a:t>Big Cat Collins Reading Books – suggestions at the back of the book  </a:t>
            </a:r>
          </a:p>
          <a:p>
            <a:endParaRPr lang="en-GB" sz="2400" dirty="0">
              <a:latin typeface="Sassoon Infant Std" panose="020B0503020103030203" pitchFamily="34" charset="0"/>
            </a:endParaRPr>
          </a:p>
        </p:txBody>
      </p:sp>
      <p:pic>
        <p:nvPicPr>
          <p:cNvPr id="2050" name="Picture 2" descr="Collins Big Cat: Lilac (Wordless) | Buy Online at Badger Lear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0" b="5570"/>
          <a:stretch/>
        </p:blipFill>
        <p:spPr bwMode="auto">
          <a:xfrm>
            <a:off x="6094413" y="4216213"/>
            <a:ext cx="4639220" cy="20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4695" y="5050791"/>
            <a:ext cx="528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Books will be </a:t>
            </a:r>
            <a:r>
              <a:rPr lang="en-GB" b="1" dirty="0" smtClean="0">
                <a:latin typeface="Comic Sans MS" panose="030F0702030302020204" pitchFamily="66" charset="0"/>
              </a:rPr>
              <a:t>changed on a Monday &amp; </a:t>
            </a:r>
            <a:r>
              <a:rPr lang="en-GB" b="1" dirty="0">
                <a:latin typeface="Comic Sans MS" panose="030F0702030302020204" pitchFamily="66" charset="0"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15603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849956"/>
          </a:xfrm>
        </p:spPr>
        <p:txBody>
          <a:bodyPr/>
          <a:lstStyle/>
          <a:p>
            <a:pPr algn="ctr"/>
            <a:r>
              <a:rPr lang="en-GB" b="1" dirty="0">
                <a:latin typeface="Sassoon Infant Std" panose="020B0503020103030203" pitchFamily="34" charset="0"/>
              </a:rPr>
              <a:t>I did nothing today! – Author Unknown</a:t>
            </a:r>
            <a:endParaRPr lang="en-US" b="1" dirty="0">
              <a:latin typeface="Sassoon Infant Std" panose="020B0503020103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1018" y="1306287"/>
            <a:ext cx="80178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When children come home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At the end of the day,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There’s a question they’re asked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As they scurry to play.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“Tell me, what did you do in school today?”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“Nothing. I did nothing today!”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Perhaps nothing means that I played with blocks.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Tied my own shoes, or found beautiful rocks.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Maybe the monarchs hatched today.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Or maybe I found a new friend to play.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Maybe today was the very first time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My scissors followed a very straight line.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Perhaps I learned a new song, and sang all the words,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Or I touched a feather from the strangest of birds.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When you’re in school and your heart has wings,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“Nothing” can mean some wonderful things!</a:t>
            </a:r>
          </a:p>
        </p:txBody>
      </p:sp>
    </p:spTree>
    <p:extLst>
      <p:ext uri="{BB962C8B-B14F-4D97-AF65-F5344CB8AC3E}">
        <p14:creationId xmlns:p14="http://schemas.microsoft.com/office/powerpoint/2010/main" val="5438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44966" y="2005781"/>
            <a:ext cx="3723098" cy="24482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assoon Infant Std" panose="020B0503020103030203" pitchFamily="34" charset="0"/>
              </a:rPr>
              <a:t>Thank you for coming! </a:t>
            </a:r>
            <a:br>
              <a:rPr lang="en-US" dirty="0" smtClean="0">
                <a:latin typeface="Sassoon Infant Std" panose="020B0503020103030203" pitchFamily="34" charset="0"/>
              </a:rPr>
            </a:br>
            <a:r>
              <a:rPr lang="en-US" dirty="0">
                <a:latin typeface="Sassoon Infant Std" panose="020B0503020103030203" pitchFamily="34" charset="0"/>
              </a:rPr>
              <a:t/>
            </a:r>
            <a:br>
              <a:rPr lang="en-US" dirty="0">
                <a:latin typeface="Sassoon Infant Std" panose="020B0503020103030203" pitchFamily="34" charset="0"/>
              </a:rPr>
            </a:br>
            <a:r>
              <a:rPr lang="en-US" dirty="0" smtClean="0">
                <a:latin typeface="Sassoon Infant Std" panose="020B0503020103030203" pitchFamily="34" charset="0"/>
              </a:rPr>
              <a:t>Do you have any questions? 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849956"/>
          </a:xfrm>
        </p:spPr>
        <p:txBody>
          <a:bodyPr/>
          <a:lstStyle/>
          <a:p>
            <a:pPr algn="ctr"/>
            <a:r>
              <a:rPr lang="en-US" b="1" dirty="0">
                <a:latin typeface="Sassoon Infant Std" panose="020B0503020103030203" pitchFamily="34" charset="0"/>
              </a:rPr>
              <a:t>The Hamble Class Team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0940" y="1671482"/>
            <a:ext cx="3212874" cy="45005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latin typeface="Sassoon Infant Std" panose="020B0503020103030203" pitchFamily="34" charset="0"/>
              </a:rPr>
              <a:t>Mrs </a:t>
            </a:r>
            <a:r>
              <a:rPr lang="en-GB" b="1" dirty="0" smtClean="0">
                <a:latin typeface="Sassoon Infant Std" panose="020B0503020103030203" pitchFamily="34" charset="0"/>
              </a:rPr>
              <a:t>Tingley</a:t>
            </a:r>
            <a:endParaRPr lang="en-GB" b="1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Sassoon Infant Std" panose="020B0503020103030203" pitchFamily="34" charset="0"/>
              </a:rPr>
              <a:t>Class </a:t>
            </a:r>
            <a:r>
              <a:rPr lang="en-GB" dirty="0" smtClean="0">
                <a:latin typeface="Sassoon Infant Std" panose="020B0503020103030203" pitchFamily="34" charset="0"/>
              </a:rPr>
              <a:t>Teacher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half" idx="1"/>
          </p:nvPr>
        </p:nvSpPr>
        <p:spPr>
          <a:xfrm>
            <a:off x="6119950" y="1676394"/>
            <a:ext cx="3213100" cy="45005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latin typeface="Sassoon Infant Std" panose="020B0503020103030203" pitchFamily="34" charset="0"/>
              </a:rPr>
              <a:t>Mrs </a:t>
            </a:r>
            <a:r>
              <a:rPr lang="en-GB" b="1" dirty="0" err="1" smtClean="0">
                <a:latin typeface="Sassoon Infant Std" panose="020B0503020103030203" pitchFamily="34" charset="0"/>
              </a:rPr>
              <a:t>Bryder</a:t>
            </a:r>
            <a:endParaRPr lang="en-GB" b="1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Sassoon Infant Std" panose="020B0503020103030203" pitchFamily="34" charset="0"/>
              </a:rPr>
              <a:t>Teaching Assistant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half" idx="1"/>
          </p:nvPr>
        </p:nvSpPr>
        <p:spPr>
          <a:xfrm>
            <a:off x="3323535" y="1671481"/>
            <a:ext cx="3212874" cy="45005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latin typeface="Sassoon Infant Std" panose="020B0503020103030203" pitchFamily="34" charset="0"/>
              </a:rPr>
              <a:t>Mrs </a:t>
            </a:r>
            <a:r>
              <a:rPr lang="en-GB" b="1" dirty="0" smtClean="0">
                <a:latin typeface="Sassoon Infant Std" panose="020B0503020103030203" pitchFamily="34" charset="0"/>
              </a:rPr>
              <a:t>Holmes</a:t>
            </a:r>
            <a:endParaRPr lang="en-GB" b="1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Sassoon Infant Std" panose="020B0503020103030203" pitchFamily="34" charset="0"/>
              </a:rPr>
              <a:t>Class </a:t>
            </a:r>
            <a:r>
              <a:rPr lang="en-GB" dirty="0" smtClean="0">
                <a:latin typeface="Sassoon Infant Std" panose="020B0503020103030203" pitchFamily="34" charset="0"/>
              </a:rPr>
              <a:t>Teacher</a:t>
            </a:r>
            <a:endParaRPr lang="en-GB" b="1" dirty="0">
              <a:latin typeface="Sassoon Infant Std" panose="020B0503020103030203" pitchFamily="34" charset="0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8872908" y="1671480"/>
            <a:ext cx="3213100" cy="45005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latin typeface="Sassoon Infant Std" panose="020B0503020103030203" pitchFamily="34" charset="0"/>
              </a:rPr>
              <a:t>Mrs </a:t>
            </a:r>
            <a:r>
              <a:rPr lang="en-GB" b="1" dirty="0" smtClean="0">
                <a:latin typeface="Sassoon Infant Std" panose="020B0503020103030203" pitchFamily="34" charset="0"/>
              </a:rPr>
              <a:t>Brooking</a:t>
            </a:r>
            <a:endParaRPr lang="en-GB" b="1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Sassoon Infant Std" panose="020B0503020103030203" pitchFamily="34" charset="0"/>
              </a:rPr>
              <a:t>Teaching Assistant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4604" y="2834160"/>
            <a:ext cx="2547131" cy="2064657"/>
          </a:xfrm>
          <a:prstGeom prst="rect">
            <a:avLst/>
          </a:prstGeom>
        </p:spPr>
      </p:pic>
      <p:pic>
        <p:nvPicPr>
          <p:cNvPr id="9" name="Picture 2" descr="Carly Tingl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/>
          <a:stretch>
            <a:fillRect/>
          </a:stretch>
        </p:blipFill>
        <p:spPr bwMode="auto">
          <a:xfrm rot="5400000">
            <a:off x="952840" y="2906011"/>
            <a:ext cx="2421531" cy="192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0960" y="2936673"/>
            <a:ext cx="2550459" cy="1904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8430" y="2795577"/>
            <a:ext cx="2547131" cy="21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849956"/>
          </a:xfrm>
        </p:spPr>
        <p:txBody>
          <a:bodyPr/>
          <a:lstStyle/>
          <a:p>
            <a:pPr algn="ctr"/>
            <a:r>
              <a:rPr lang="en-US" b="1" dirty="0">
                <a:latin typeface="Sassoon Infant Std" panose="020B0503020103030203" pitchFamily="34" charset="0"/>
              </a:rPr>
              <a:t>What does my child need?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6103" y="1663337"/>
            <a:ext cx="9418911" cy="4500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Sassoon Infant Std"/>
              </a:rPr>
              <a:t>Water bottle </a:t>
            </a:r>
            <a:r>
              <a:rPr lang="en-GB" sz="2400" dirty="0" smtClean="0">
                <a:latin typeface="Sassoon Infant Std"/>
              </a:rPr>
              <a:t>- named</a:t>
            </a:r>
            <a:endParaRPr lang="en-GB" sz="2400" dirty="0">
              <a:latin typeface="Sassoon Infant Std" panose="020B0503020103030203" pitchFamily="34" charset="0"/>
            </a:endParaRPr>
          </a:p>
          <a:p>
            <a:r>
              <a:rPr lang="en-GB" sz="2400" dirty="0">
                <a:latin typeface="Sassoon Infant Std"/>
              </a:rPr>
              <a:t>Book bag – reading </a:t>
            </a:r>
            <a:r>
              <a:rPr lang="en-GB" sz="2400" dirty="0" smtClean="0">
                <a:latin typeface="Sassoon Infant Std"/>
              </a:rPr>
              <a:t>record / home contact book</a:t>
            </a:r>
            <a:endParaRPr lang="en-GB" sz="2400" dirty="0">
              <a:latin typeface="Sassoon Infant Std"/>
            </a:endParaRPr>
          </a:p>
          <a:p>
            <a:r>
              <a:rPr lang="en-GB" sz="2400" dirty="0">
                <a:latin typeface="Sassoon Infant Std"/>
              </a:rPr>
              <a:t>Lunchbox – if applicable </a:t>
            </a:r>
            <a:endParaRPr lang="en-GB" sz="2400" dirty="0">
              <a:latin typeface="Sassoon Infant Std" panose="020B0503020103030203" pitchFamily="34" charset="0"/>
            </a:endParaRPr>
          </a:p>
          <a:p>
            <a:r>
              <a:rPr lang="en-GB" sz="2400" dirty="0">
                <a:latin typeface="Sassoon Infant Std" panose="020B0503020103030203" pitchFamily="34" charset="0"/>
              </a:rPr>
              <a:t>A healthy snack if desired – fruit is provided by the school for break times</a:t>
            </a:r>
          </a:p>
          <a:p>
            <a:pPr algn="just"/>
            <a:r>
              <a:rPr lang="en-GB" sz="2400" dirty="0">
                <a:latin typeface="Sassoon Infant Std"/>
              </a:rPr>
              <a:t>PE kit – including trainers, white t-shirt, navy shorts/tracksuit trousers in colder weather, spare socks. These are sent home each half term to be washed. </a:t>
            </a:r>
            <a:endParaRPr lang="en-GB" sz="2400" dirty="0" smtClean="0">
              <a:latin typeface="Sassoon Infant Std"/>
            </a:endParaRPr>
          </a:p>
          <a:p>
            <a:pPr marL="0" indent="0" algn="just">
              <a:buNone/>
            </a:pPr>
            <a:endParaRPr lang="en-GB" sz="2400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849956"/>
          </a:xfrm>
        </p:spPr>
        <p:txBody>
          <a:bodyPr/>
          <a:lstStyle/>
          <a:p>
            <a:pPr algn="ctr"/>
            <a:r>
              <a:rPr lang="en-US" b="1" dirty="0">
                <a:latin typeface="Sassoon Infant Std" panose="020B0503020103030203" pitchFamily="34" charset="0"/>
              </a:rPr>
              <a:t>Our Topics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6103" y="1663337"/>
            <a:ext cx="9418911" cy="4500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u="sng" dirty="0">
                <a:latin typeface="Sassoon Infant Std" panose="020B0503020103030203" pitchFamily="34" charset="0"/>
              </a:rPr>
              <a:t>Autumn</a:t>
            </a:r>
            <a:r>
              <a:rPr lang="en-GB" sz="2400" dirty="0">
                <a:latin typeface="Sassoon Infant Std" panose="020B0503020103030203" pitchFamily="34" charset="0"/>
              </a:rPr>
              <a:t> </a:t>
            </a:r>
            <a:endParaRPr lang="en-GB" sz="2400" dirty="0" smtClean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Sassoon Infant Std" panose="020B0503020103030203" pitchFamily="34" charset="0"/>
              </a:rPr>
              <a:t>Me, my home and my family</a:t>
            </a:r>
            <a:endParaRPr lang="en-GB" sz="2400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endParaRPr lang="en-GB" sz="2400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r>
              <a:rPr lang="en-GB" sz="2400" b="1" u="sng" dirty="0">
                <a:latin typeface="Sassoon Infant Std" panose="020B0503020103030203" pitchFamily="34" charset="0"/>
              </a:rPr>
              <a:t>Spring</a:t>
            </a:r>
            <a:r>
              <a:rPr lang="en-GB" sz="2400" dirty="0">
                <a:latin typeface="Sassoon Infant Std" panose="020B0503020103030203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Sassoon Infant Std" panose="020B0503020103030203" pitchFamily="34" charset="0"/>
              </a:rPr>
              <a:t>Up the beanstalk (Traditional tales)</a:t>
            </a:r>
          </a:p>
          <a:p>
            <a:pPr marL="0" indent="0" algn="ctr">
              <a:buNone/>
            </a:pPr>
            <a:endParaRPr lang="en-GB" sz="2400" dirty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r>
              <a:rPr lang="en-GB" sz="2400" b="1" u="sng" dirty="0" smtClean="0">
                <a:latin typeface="Sassoon Infant Std" panose="020B0503020103030203" pitchFamily="34" charset="0"/>
              </a:rPr>
              <a:t>Summer</a:t>
            </a:r>
          </a:p>
          <a:p>
            <a:pPr marL="0" indent="0" algn="ctr">
              <a:buNone/>
            </a:pPr>
            <a:r>
              <a:rPr lang="en-GB" sz="2400" dirty="0" smtClean="0">
                <a:latin typeface="Sassoon Infant Std" panose="020B0503020103030203" pitchFamily="34" charset="0"/>
              </a:rPr>
              <a:t>The great outdoors! </a:t>
            </a:r>
            <a:endParaRPr lang="en-GB" sz="2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849956"/>
          </a:xfrm>
        </p:spPr>
        <p:txBody>
          <a:bodyPr/>
          <a:lstStyle/>
          <a:p>
            <a:pPr algn="ctr"/>
            <a:r>
              <a:rPr lang="en-US" b="1" dirty="0">
                <a:latin typeface="Sassoon Infant Std" panose="020B0503020103030203" pitchFamily="34" charset="0"/>
              </a:rPr>
              <a:t>Our Timetable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4959967"/>
            <a:ext cx="9418911" cy="2253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400" dirty="0" smtClean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1400" dirty="0" smtClean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 Infant Std" panose="020B0503020103030203" pitchFamily="34" charset="0"/>
              </a:rPr>
              <a:t>An </a:t>
            </a:r>
            <a:r>
              <a:rPr lang="en-GB" sz="2000" dirty="0">
                <a:latin typeface="Sassoon Infant Std" panose="020B0503020103030203" pitchFamily="34" charset="0"/>
              </a:rPr>
              <a:t>example of our timetable </a:t>
            </a:r>
          </a:p>
          <a:p>
            <a:pPr algn="just"/>
            <a:r>
              <a:rPr lang="en-GB" sz="2000" dirty="0">
                <a:latin typeface="Sassoon Infant Std"/>
              </a:rPr>
              <a:t>We run continuous provision throughout the day, where the children  access different areas of the classroom, completing adult directed and their own self - initiated tasks </a:t>
            </a:r>
            <a:endParaRPr lang="en-GB" sz="2000" dirty="0">
              <a:latin typeface="Sassoon Infant Std" panose="020B0503020103030203" pitchFamily="34" charset="0"/>
            </a:endParaRPr>
          </a:p>
          <a:p>
            <a:endParaRPr lang="en-GB" sz="2400" dirty="0">
              <a:latin typeface="Sassoon Infant Std" panose="020B0503020103030203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9143999" y="1276255"/>
            <a:ext cx="2690950" cy="29907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latin typeface="Sassoon Infant Std"/>
              </a:rPr>
              <a:t>The Purely Sport team teach Hamble </a:t>
            </a:r>
            <a:r>
              <a:rPr lang="en-GB" sz="1800" dirty="0" smtClean="0">
                <a:latin typeface="Sassoon Infant Std"/>
              </a:rPr>
              <a:t>PE on</a:t>
            </a:r>
            <a:r>
              <a:rPr lang="en-GB" sz="1800" dirty="0">
                <a:latin typeface="Sassoon Infant Std"/>
              </a:rPr>
              <a:t> </a:t>
            </a:r>
            <a:r>
              <a:rPr lang="en-GB" sz="1800" dirty="0" smtClean="0">
                <a:latin typeface="Sassoon Infant Std"/>
              </a:rPr>
              <a:t>a </a:t>
            </a:r>
            <a:r>
              <a:rPr lang="en-GB" sz="1800" dirty="0">
                <a:latin typeface="Sassoon Infant Std"/>
              </a:rPr>
              <a:t>Tuesday morning and Mrs </a:t>
            </a:r>
            <a:r>
              <a:rPr lang="en-GB" sz="1800" dirty="0" smtClean="0">
                <a:latin typeface="Sassoon Infant Std"/>
              </a:rPr>
              <a:t>Barter </a:t>
            </a:r>
            <a:r>
              <a:rPr lang="en-GB" sz="1800" dirty="0">
                <a:latin typeface="Sassoon Infant Std"/>
              </a:rPr>
              <a:t>teaches Music </a:t>
            </a:r>
            <a:r>
              <a:rPr lang="en-GB" sz="1800" dirty="0" smtClean="0">
                <a:latin typeface="Sassoon Infant Std"/>
              </a:rPr>
              <a:t>on Friday mornings </a:t>
            </a:r>
            <a:endParaRPr lang="en-GB" sz="1800" dirty="0">
              <a:latin typeface="Sassoon Infant St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036" y="1076942"/>
            <a:ext cx="7357064" cy="45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2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849956"/>
          </a:xfrm>
        </p:spPr>
        <p:txBody>
          <a:bodyPr/>
          <a:lstStyle/>
          <a:p>
            <a:pPr algn="ctr"/>
            <a:r>
              <a:rPr lang="en-US" b="1" dirty="0">
                <a:latin typeface="Sassoon Infant Std" panose="020B0503020103030203" pitchFamily="34" charset="0"/>
              </a:rPr>
              <a:t>Assessment 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1384957" y="1721953"/>
            <a:ext cx="4588140" cy="4364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2400" u="sng" dirty="0">
                <a:latin typeface="Sassoon Infant Std" panose="020B0503020103030203" pitchFamily="34" charset="0"/>
              </a:rPr>
              <a:t>School Assessments </a:t>
            </a:r>
            <a:endParaRPr lang="en-GB" sz="2400" u="sng" dirty="0" smtClean="0"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endParaRPr lang="en-GB" sz="2400" dirty="0">
              <a:latin typeface="Sassoon Infant Std" panose="020B050302010303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Sassoon Infant Std"/>
              </a:rPr>
              <a:t>Song of Sounds </a:t>
            </a:r>
            <a:r>
              <a:rPr lang="en-GB" sz="2400" dirty="0" smtClean="0">
                <a:latin typeface="Sassoon Infant Std"/>
              </a:rPr>
              <a:t>assessments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Sassoon Infant Std"/>
              </a:rPr>
              <a:t>Formative Assessments</a:t>
            </a:r>
            <a:endParaRPr lang="en-GB" dirty="0">
              <a:latin typeface="Sassoon Infant Std" panose="020B0503020103030203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6767445" y="1721953"/>
            <a:ext cx="4257606" cy="4364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2400" u="sng" dirty="0">
                <a:latin typeface="Sassoon Infant Std"/>
              </a:rPr>
              <a:t>Statutory Assessments </a:t>
            </a:r>
            <a:endParaRPr lang="en-US" sz="2400" u="sng" dirty="0">
              <a:latin typeface="Sassoon Infant Std"/>
            </a:endParaRPr>
          </a:p>
          <a:p>
            <a:pPr marL="0" indent="0" algn="ctr">
              <a:buNone/>
            </a:pPr>
            <a:endParaRPr lang="en-GB" sz="2400" dirty="0">
              <a:latin typeface="Sassoon Infant Std"/>
            </a:endParaRPr>
          </a:p>
          <a:p>
            <a:pPr marL="0" indent="0" algn="ctr">
              <a:buNone/>
            </a:pPr>
            <a:r>
              <a:rPr lang="en-GB" sz="2400" dirty="0">
                <a:latin typeface="Sassoon Infant Std"/>
              </a:rPr>
              <a:t>Reception: Baseline  Assessment </a:t>
            </a:r>
          </a:p>
          <a:p>
            <a:pPr marL="0" indent="0" algn="ctr">
              <a:buNone/>
            </a:pPr>
            <a:endParaRPr lang="en-US" sz="2400" u="sng" dirty="0">
              <a:latin typeface="Sassoon Infant Std"/>
            </a:endParaRPr>
          </a:p>
          <a:p>
            <a:pPr marL="0" indent="0">
              <a:buNone/>
            </a:pPr>
            <a:r>
              <a:rPr lang="en-GB" sz="2400" dirty="0">
                <a:latin typeface="Sassoon Infant Std"/>
              </a:rPr>
              <a:t>Reception: EYFS Profile – June </a:t>
            </a:r>
            <a:r>
              <a:rPr lang="en-GB" sz="2400" dirty="0" smtClean="0">
                <a:latin typeface="Sassoon Infant Std"/>
              </a:rPr>
              <a:t>2025</a:t>
            </a:r>
            <a:endParaRPr lang="en-GB" sz="2400" dirty="0">
              <a:latin typeface="Sassoon Infant Std"/>
            </a:endParaRPr>
          </a:p>
          <a:p>
            <a:pPr marL="0" indent="0">
              <a:buNone/>
            </a:pPr>
            <a:endParaRPr lang="en-GB" sz="2400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2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849956"/>
          </a:xfrm>
        </p:spPr>
        <p:txBody>
          <a:bodyPr/>
          <a:lstStyle/>
          <a:p>
            <a:pPr algn="ctr"/>
            <a:endParaRPr lang="en-US" b="1" dirty="0">
              <a:latin typeface="Sassoon Infant Std" panose="020B0503020103030203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6767445" y="1721953"/>
            <a:ext cx="4257606" cy="4364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400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2400" dirty="0">
              <a:latin typeface="Sassoon Infant Std" panose="020B0503020103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8600" y="822052"/>
            <a:ext cx="9105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Sassoon Infant Std" panose="020B0503020103030203" pitchFamily="34" charset="0"/>
              </a:rPr>
              <a:t/>
            </a:r>
            <a:br>
              <a:rPr lang="en-US" sz="2400" b="1" dirty="0" smtClean="0">
                <a:latin typeface="Sassoon Infant Std" panose="020B0503020103030203" pitchFamily="34" charset="0"/>
              </a:rPr>
            </a:br>
            <a:r>
              <a:rPr lang="en-US" sz="2400" b="1" u="sng" dirty="0" smtClean="0">
                <a:latin typeface="Sassoon Infant Std" panose="020B0503020103030203" pitchFamily="34" charset="0"/>
              </a:rPr>
              <a:t>Forest School</a:t>
            </a:r>
            <a:r>
              <a:rPr lang="en-US" sz="2400" b="1" dirty="0" smtClean="0">
                <a:latin typeface="Sassoon Infant Std" panose="020B0503020103030203" pitchFamily="34" charset="0"/>
              </a:rPr>
              <a:t/>
            </a:r>
            <a:br>
              <a:rPr lang="en-US" sz="2400" b="1" dirty="0" smtClean="0">
                <a:latin typeface="Sassoon Infant Std" panose="020B0503020103030203" pitchFamily="34" charset="0"/>
              </a:rPr>
            </a:br>
            <a:r>
              <a:rPr lang="en-US" sz="2400" b="1" dirty="0" smtClean="0">
                <a:latin typeface="Sassoon Infant Std" panose="020B0503020103030203" pitchFamily="34" charset="0"/>
              </a:rPr>
              <a:t>Hamble class will attend forest school sessions in the Spring term.</a:t>
            </a:r>
            <a:br>
              <a:rPr lang="en-US" sz="2400" b="1" dirty="0" smtClean="0">
                <a:latin typeface="Sassoon Infant Std" panose="020B0503020103030203" pitchFamily="34" charset="0"/>
              </a:rPr>
            </a:br>
            <a:r>
              <a:rPr lang="en-US" sz="2400" b="1" dirty="0" smtClean="0">
                <a:latin typeface="Sassoon Infant Std" panose="020B0503020103030203" pitchFamily="34" charset="0"/>
              </a:rPr>
              <a:t>The children will need – waterproof all in one OR waterproof coat and trousers</a:t>
            </a:r>
            <a:br>
              <a:rPr lang="en-US" sz="2400" b="1" dirty="0" smtClean="0">
                <a:latin typeface="Sassoon Infant Std" panose="020B0503020103030203" pitchFamily="34" charset="0"/>
              </a:rPr>
            </a:br>
            <a:r>
              <a:rPr lang="en-US" sz="2400" b="1" dirty="0" smtClean="0">
                <a:latin typeface="Sassoon Infant Std" panose="020B0503020103030203" pitchFamily="34" charset="0"/>
              </a:rPr>
              <a:t>Long sleeved top and long trousers.</a:t>
            </a:r>
            <a:br>
              <a:rPr lang="en-US" sz="2400" b="1" dirty="0" smtClean="0">
                <a:latin typeface="Sassoon Infant Std" panose="020B0503020103030203" pitchFamily="34" charset="0"/>
              </a:rPr>
            </a:br>
            <a:r>
              <a:rPr lang="en-US" sz="2400" b="1" dirty="0" smtClean="0">
                <a:latin typeface="Sassoon Infant Std" panose="020B0503020103030203" pitchFamily="34" charset="0"/>
              </a:rPr>
              <a:t>Thick socks</a:t>
            </a:r>
            <a:br>
              <a:rPr lang="en-US" sz="2400" b="1" dirty="0" smtClean="0">
                <a:latin typeface="Sassoon Infant Std" panose="020B0503020103030203" pitchFamily="34" charset="0"/>
              </a:rPr>
            </a:br>
            <a:r>
              <a:rPr lang="en-US" sz="2400" b="1" dirty="0" smtClean="0">
                <a:latin typeface="Sassoon Infant Std" panose="020B0503020103030203" pitchFamily="34" charset="0"/>
              </a:rPr>
              <a:t>Hat, scarf and gloves</a:t>
            </a:r>
            <a:br>
              <a:rPr lang="en-US" sz="2400" b="1" dirty="0" smtClean="0">
                <a:latin typeface="Sassoon Infant Std" panose="020B0503020103030203" pitchFamily="34" charset="0"/>
              </a:rPr>
            </a:br>
            <a:r>
              <a:rPr lang="en-US" sz="2400" b="1" dirty="0" smtClean="0">
                <a:latin typeface="Sassoon Infant Std" panose="020B0503020103030203" pitchFamily="34" charset="0"/>
              </a:rPr>
              <a:t>Wellies or waterproof boots.</a:t>
            </a:r>
            <a:br>
              <a:rPr lang="en-US" sz="2400" b="1" dirty="0" smtClean="0">
                <a:latin typeface="Sassoon Infant Std" panose="020B0503020103030203" pitchFamily="34" charset="0"/>
              </a:rPr>
            </a:br>
            <a:r>
              <a:rPr lang="en-US" sz="2400" b="1" dirty="0" smtClean="0">
                <a:latin typeface="Sassoon Infant Std" panose="020B0503020103030203" pitchFamily="34" charset="0"/>
              </a:rPr>
              <a:t/>
            </a:r>
            <a:br>
              <a:rPr lang="en-US" sz="2400" b="1" dirty="0" smtClean="0">
                <a:latin typeface="Sassoon Infant Std" panose="020B0503020103030203" pitchFamily="34" charset="0"/>
              </a:rPr>
            </a:br>
            <a:r>
              <a:rPr lang="en-US" sz="2400" b="1" dirty="0" smtClean="0">
                <a:latin typeface="Sassoon Infant Std" panose="020B0503020103030203" pitchFamily="34" charset="0"/>
              </a:rPr>
              <a:t>The forest school setting is on site. We treat it like an outdoor classroom. The children complete different craft activities using nature and also get to use the fire for a cooking activity. </a:t>
            </a:r>
            <a:br>
              <a:rPr lang="en-US" sz="2400" b="1" dirty="0" smtClean="0">
                <a:latin typeface="Sassoon Infant Std" panose="020B0503020103030203" pitchFamily="34" charset="0"/>
              </a:rPr>
            </a:br>
            <a:r>
              <a:rPr lang="en-US" sz="2400" b="1" dirty="0" smtClean="0">
                <a:latin typeface="Sassoon Infant Std" panose="020B0503020103030203" pitchFamily="34" charset="0"/>
              </a:rPr>
              <a:t>They will learn how to use different tools.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67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Comic Sans MS" panose="030F0702030302020204" pitchFamily="66" charset="0"/>
              </a:rPr>
              <a:t>Show and tell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5270" y="2393284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1523999"/>
            <a:ext cx="9418911" cy="269291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endParaRPr lang="en-GB" sz="2400" dirty="0">
              <a:latin typeface="Sassoon Infant Std"/>
            </a:endParaRPr>
          </a:p>
          <a:p>
            <a:pPr marL="0" indent="0" algn="just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Show and tell will be held on a </a:t>
            </a:r>
            <a:r>
              <a:rPr lang="en-GB" sz="2400" u="sng" dirty="0" smtClean="0">
                <a:latin typeface="Comic Sans MS" panose="030F0702030302020204" pitchFamily="66" charset="0"/>
              </a:rPr>
              <a:t>Monday</a:t>
            </a:r>
            <a:r>
              <a:rPr lang="en-GB" sz="2400" dirty="0" smtClean="0">
                <a:latin typeface="Comic Sans MS" panose="030F0702030302020204" pitchFamily="66" charset="0"/>
              </a:rPr>
              <a:t> and </a:t>
            </a:r>
            <a:r>
              <a:rPr lang="en-GB" sz="2400" u="sng" dirty="0" smtClean="0">
                <a:latin typeface="Comic Sans MS" panose="030F0702030302020204" pitchFamily="66" charset="0"/>
              </a:rPr>
              <a:t>Friday</a:t>
            </a:r>
            <a:r>
              <a:rPr lang="en-GB" sz="2400" dirty="0" smtClean="0">
                <a:latin typeface="Comic Sans MS" panose="030F0702030302020204" pitchFamily="66" charset="0"/>
              </a:rPr>
              <a:t> afternoon. </a:t>
            </a:r>
          </a:p>
          <a:p>
            <a:pPr marL="0" indent="0" algn="just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We would like to encourage WOW moments – learning a new skill, a swimming award, sharing exciting news </a:t>
            </a:r>
            <a:r>
              <a:rPr lang="en-GB" sz="2400" dirty="0" err="1" smtClean="0">
                <a:latin typeface="Comic Sans MS" panose="030F0702030302020204" pitchFamily="66" charset="0"/>
              </a:rPr>
              <a:t>etc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Please rehearse with your child to help prepare them for their show and tell. Uploading photos onto Tapestry is a useful way to share photos and help children share their wow moments with the class. 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Sassoon Infant Std" panose="020B0503020103030203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3924398"/>
            <a:ext cx="10240691" cy="212370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/>
            <a:endParaRPr lang="en-GB" sz="2400" dirty="0">
              <a:latin typeface="Sassoon Infant Std"/>
            </a:endParaRPr>
          </a:p>
          <a:p>
            <a:pPr marL="0" indent="0" algn="ctr">
              <a:buNone/>
            </a:pPr>
            <a:r>
              <a:rPr lang="en-GB" sz="4100" u="sng" dirty="0" smtClean="0">
                <a:latin typeface="Comic Sans MS" panose="030F0702030302020204" pitchFamily="66" charset="0"/>
              </a:rPr>
              <a:t>Birthdays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Children are allowed to wear their own clothes on their birthdays. If they have a birthday during a school holiday or on a weekend, they can choose the next nearest school day to wear their own clothes to school.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85764" y="720134"/>
            <a:ext cx="3871330" cy="4053260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 smtClean="0">
                <a:latin typeface="Sassoon Infant Std" panose="020B0503020103030203" pitchFamily="34" charset="0"/>
              </a:rPr>
              <a:t>Phonics Workshop</a:t>
            </a:r>
            <a:r>
              <a:rPr lang="en-US" b="1" dirty="0">
                <a:latin typeface="Sassoon Infant Std" panose="020B0503020103030203" pitchFamily="34" charset="0"/>
              </a:rPr>
              <a:t/>
            </a:r>
            <a:br>
              <a:rPr lang="en-US" b="1" dirty="0">
                <a:latin typeface="Sassoon Infant Std" panose="020B0503020103030203" pitchFamily="34" charset="0"/>
              </a:rPr>
            </a:br>
            <a:r>
              <a:rPr lang="en-US" b="1" dirty="0">
                <a:latin typeface="Sassoon Infant Std" panose="020B0503020103030203" pitchFamily="34" charset="0"/>
              </a:rPr>
              <a:t/>
            </a:r>
            <a:br>
              <a:rPr lang="en-US" b="1" dirty="0">
                <a:latin typeface="Sassoon Infant Std" panose="020B0503020103030203" pitchFamily="34" charset="0"/>
              </a:rPr>
            </a:br>
            <a:endParaRPr lang="en-US" sz="2800" b="1" dirty="0">
              <a:latin typeface="Sassoon Infant Std" panose="020B0503020103030203" pitchFamily="34" charset="0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01"/>
          <a:stretch>
            <a:fillRect/>
          </a:stretch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498" y="161108"/>
            <a:ext cx="2799397" cy="1716703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943143" y="1188149"/>
            <a:ext cx="9418911" cy="4996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 smtClean="0">
              <a:latin typeface="Sassoon Infant Std"/>
            </a:endParaRPr>
          </a:p>
          <a:p>
            <a:pPr algn="just"/>
            <a:endParaRPr lang="en-GB" sz="2400" dirty="0" smtClean="0">
              <a:latin typeface="Sassoon Infant Std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dirty="0" smtClean="0">
                <a:latin typeface="Sassoon Infant Std" panose="020B0503020103030203" pitchFamily="34" charset="0"/>
              </a:rPr>
              <a:t>A phonics presentation will be delivered by the Hamble team on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dirty="0" smtClean="0">
                <a:latin typeface="Sassoon Infant Std" panose="020B0503020103030203" pitchFamily="34" charset="0"/>
              </a:rPr>
              <a:t>Wednesday 2</a:t>
            </a:r>
            <a:r>
              <a:rPr lang="en-GB" sz="2200" baseline="30000" dirty="0" smtClean="0">
                <a:latin typeface="Sassoon Infant Std" panose="020B0503020103030203" pitchFamily="34" charset="0"/>
              </a:rPr>
              <a:t>nd</a:t>
            </a:r>
            <a:r>
              <a:rPr lang="en-GB" sz="2200" dirty="0" smtClean="0">
                <a:latin typeface="Sassoon Infant Std" panose="020B0503020103030203" pitchFamily="34" charset="0"/>
              </a:rPr>
              <a:t> October at 08:45am.   </a:t>
            </a:r>
            <a:endParaRPr lang="en-GB" sz="2200" dirty="0">
              <a:latin typeface="Sassoon Infant Std" panose="020B0503020103030203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200" dirty="0">
              <a:latin typeface="Sassoon Infant Std" panose="020B0503020103030203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dirty="0" smtClean="0">
                <a:latin typeface="Sassoon Infant Std" panose="020B0503020103030203" pitchFamily="34" charset="0"/>
              </a:rPr>
              <a:t>Families will then be invited into Hamble Class later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dirty="0" smtClean="0">
                <a:latin typeface="Sassoon Infant Std" panose="020B0503020103030203" pitchFamily="34" charset="0"/>
              </a:rPr>
              <a:t>in the term to take part in a phonics session with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dirty="0" smtClean="0">
                <a:latin typeface="Sassoon Infant Std" panose="020B0503020103030203" pitchFamily="34" charset="0"/>
              </a:rPr>
              <a:t>their child. A letter will go out next week (week 3) with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dirty="0" smtClean="0">
                <a:latin typeface="Sassoon Infant Std" panose="020B0503020103030203" pitchFamily="34" charset="0"/>
              </a:rPr>
              <a:t>more information and dates for these sessions.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dirty="0" smtClean="0">
                <a:latin typeface="Sassoon Infant Std" panose="020B0503020103030203" pitchFamily="34" charset="0"/>
              </a:rPr>
              <a:t> </a:t>
            </a:r>
          </a:p>
          <a:p>
            <a:endParaRPr lang="en-GB" sz="2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1117</Words>
  <Application>Microsoft Office PowerPoint</Application>
  <PresentationFormat>Widescreen</PresentationFormat>
  <Paragraphs>113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Sassoon Infant Std</vt:lpstr>
      <vt:lpstr>Office Theme</vt:lpstr>
      <vt:lpstr>Welcome to Hamble Class </vt:lpstr>
      <vt:lpstr>The Hamble Class Team</vt:lpstr>
      <vt:lpstr>What does my child need?</vt:lpstr>
      <vt:lpstr>Our Topics </vt:lpstr>
      <vt:lpstr>Our Timetable</vt:lpstr>
      <vt:lpstr>Assessment </vt:lpstr>
      <vt:lpstr>PowerPoint Presentation</vt:lpstr>
      <vt:lpstr>Show and tell</vt:lpstr>
      <vt:lpstr>Phonics Workshop  </vt:lpstr>
      <vt:lpstr>Home Learning</vt:lpstr>
      <vt:lpstr>Home Learning – Reading</vt:lpstr>
      <vt:lpstr>I did nothing today! – Author Unknown</vt:lpstr>
      <vt:lpstr>Thank you for coming!   Do you have 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Hamble  Class</dc:title>
  <dc:creator>C Tingley</dc:creator>
  <cp:lastModifiedBy>Carly Tingley</cp:lastModifiedBy>
  <cp:revision>8</cp:revision>
  <cp:lastPrinted>2024-09-13T07:21:34Z</cp:lastPrinted>
  <dcterms:created xsi:type="dcterms:W3CDTF">2024-09-12T11:51:51Z</dcterms:created>
  <dcterms:modified xsi:type="dcterms:W3CDTF">2024-09-17T14:33:05Z</dcterms:modified>
</cp:coreProperties>
</file>